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5" r:id="rId4"/>
    <p:sldId id="266" r:id="rId5"/>
    <p:sldId id="267" r:id="rId6"/>
    <p:sldId id="268" r:id="rId7"/>
    <p:sldId id="269" r:id="rId8"/>
    <p:sldId id="270" r:id="rId9"/>
    <p:sldId id="271" r:id="rId10"/>
    <p:sldId id="272" r:id="rId11"/>
    <p:sldId id="273" r:id="rId12"/>
    <p:sldId id="263"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B48"/>
    <a:srgbClr val="03A4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41"/>
    <p:restoredTop sz="94737"/>
  </p:normalViewPr>
  <p:slideViewPr>
    <p:cSldViewPr snapToGrid="0" snapToObjects="1">
      <p:cViewPr varScale="1">
        <p:scale>
          <a:sx n="81" d="100"/>
          <a:sy n="81" d="100"/>
        </p:scale>
        <p:origin x="200" y="35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32D77-56B6-0845-98DD-9DBFF0E259A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332F51C-BCE6-B248-83C2-AE224503CB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94FEC5C-E85D-4B4A-BFB6-939A470299CF}"/>
              </a:ext>
            </a:extLst>
          </p:cNvPr>
          <p:cNvSpPr>
            <a:spLocks noGrp="1"/>
          </p:cNvSpPr>
          <p:nvPr>
            <p:ph type="dt" sz="half" idx="10"/>
          </p:nvPr>
        </p:nvSpPr>
        <p:spPr/>
        <p:txBody>
          <a:bodyPr/>
          <a:lstStyle/>
          <a:p>
            <a:fld id="{58A3C7AE-D830-AE4E-A0D9-CEC42734879A}" type="datetimeFigureOut">
              <a:rPr lang="fr-FR" smtClean="0"/>
              <a:t>05/05/2020</a:t>
            </a:fld>
            <a:endParaRPr lang="fr-FR" dirty="0"/>
          </a:p>
        </p:txBody>
      </p:sp>
      <p:sp>
        <p:nvSpPr>
          <p:cNvPr id="5" name="Espace réservé du pied de page 4">
            <a:extLst>
              <a:ext uri="{FF2B5EF4-FFF2-40B4-BE49-F238E27FC236}">
                <a16:creationId xmlns:a16="http://schemas.microsoft.com/office/drawing/2014/main" id="{46EE4850-C7D9-0749-A292-34AF8D758DE2}"/>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6441A54C-EF8B-CC41-9411-AAEBECC3576F}"/>
              </a:ext>
            </a:extLst>
          </p:cNvPr>
          <p:cNvSpPr>
            <a:spLocks noGrp="1"/>
          </p:cNvSpPr>
          <p:nvPr>
            <p:ph type="sldNum" sz="quarter" idx="12"/>
          </p:nvPr>
        </p:nvSpPr>
        <p:spPr/>
        <p:txBody>
          <a:bodyPr/>
          <a:lstStyle/>
          <a:p>
            <a:fld id="{47302C96-41B6-9640-B1AF-9A66A277F20E}" type="slidenum">
              <a:rPr lang="fr-FR" smtClean="0"/>
              <a:t>‹N°›</a:t>
            </a:fld>
            <a:endParaRPr lang="fr-FR" dirty="0"/>
          </a:p>
        </p:txBody>
      </p:sp>
    </p:spTree>
    <p:extLst>
      <p:ext uri="{BB962C8B-B14F-4D97-AF65-F5344CB8AC3E}">
        <p14:creationId xmlns:p14="http://schemas.microsoft.com/office/powerpoint/2010/main" val="3940322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7DD7E0-B806-184A-ABFA-ED2902622EB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847452E-A0B8-2942-A7DD-BCFA7B2C6B38}"/>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009E91D0-67D8-D342-99E2-BB30E3785294}"/>
              </a:ext>
            </a:extLst>
          </p:cNvPr>
          <p:cNvSpPr>
            <a:spLocks noGrp="1"/>
          </p:cNvSpPr>
          <p:nvPr>
            <p:ph type="dt" sz="half" idx="10"/>
          </p:nvPr>
        </p:nvSpPr>
        <p:spPr/>
        <p:txBody>
          <a:bodyPr/>
          <a:lstStyle/>
          <a:p>
            <a:fld id="{58A3C7AE-D830-AE4E-A0D9-CEC42734879A}" type="datetimeFigureOut">
              <a:rPr lang="fr-FR" smtClean="0"/>
              <a:t>05/05/2020</a:t>
            </a:fld>
            <a:endParaRPr lang="fr-FR" dirty="0"/>
          </a:p>
        </p:txBody>
      </p:sp>
      <p:sp>
        <p:nvSpPr>
          <p:cNvPr id="5" name="Espace réservé du pied de page 4">
            <a:extLst>
              <a:ext uri="{FF2B5EF4-FFF2-40B4-BE49-F238E27FC236}">
                <a16:creationId xmlns:a16="http://schemas.microsoft.com/office/drawing/2014/main" id="{F55BAF76-A919-EF40-AA8B-5235CDA49A2B}"/>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50E0A92-ACF3-E140-97DF-45CADA4F26C1}"/>
              </a:ext>
            </a:extLst>
          </p:cNvPr>
          <p:cNvSpPr>
            <a:spLocks noGrp="1"/>
          </p:cNvSpPr>
          <p:nvPr>
            <p:ph type="sldNum" sz="quarter" idx="12"/>
          </p:nvPr>
        </p:nvSpPr>
        <p:spPr/>
        <p:txBody>
          <a:bodyPr/>
          <a:lstStyle/>
          <a:p>
            <a:fld id="{47302C96-41B6-9640-B1AF-9A66A277F20E}" type="slidenum">
              <a:rPr lang="fr-FR" smtClean="0"/>
              <a:t>‹N°›</a:t>
            </a:fld>
            <a:endParaRPr lang="fr-FR" dirty="0"/>
          </a:p>
        </p:txBody>
      </p:sp>
    </p:spTree>
    <p:extLst>
      <p:ext uri="{BB962C8B-B14F-4D97-AF65-F5344CB8AC3E}">
        <p14:creationId xmlns:p14="http://schemas.microsoft.com/office/powerpoint/2010/main" val="550343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3953250-C4B3-A246-8C20-F63D671A5C6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74F302A-98B9-1347-A814-DADCECB2D90F}"/>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2C564155-CE74-9E40-A066-0C155211F0AC}"/>
              </a:ext>
            </a:extLst>
          </p:cNvPr>
          <p:cNvSpPr>
            <a:spLocks noGrp="1"/>
          </p:cNvSpPr>
          <p:nvPr>
            <p:ph type="dt" sz="half" idx="10"/>
          </p:nvPr>
        </p:nvSpPr>
        <p:spPr/>
        <p:txBody>
          <a:bodyPr/>
          <a:lstStyle/>
          <a:p>
            <a:fld id="{58A3C7AE-D830-AE4E-A0D9-CEC42734879A}" type="datetimeFigureOut">
              <a:rPr lang="fr-FR" smtClean="0"/>
              <a:t>05/05/2020</a:t>
            </a:fld>
            <a:endParaRPr lang="fr-FR" dirty="0"/>
          </a:p>
        </p:txBody>
      </p:sp>
      <p:sp>
        <p:nvSpPr>
          <p:cNvPr id="5" name="Espace réservé du pied de page 4">
            <a:extLst>
              <a:ext uri="{FF2B5EF4-FFF2-40B4-BE49-F238E27FC236}">
                <a16:creationId xmlns:a16="http://schemas.microsoft.com/office/drawing/2014/main" id="{010B2C58-A5B8-E94C-AAE7-707FAA55346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451B2EF1-A2E1-E748-96DD-438CC6444DA6}"/>
              </a:ext>
            </a:extLst>
          </p:cNvPr>
          <p:cNvSpPr>
            <a:spLocks noGrp="1"/>
          </p:cNvSpPr>
          <p:nvPr>
            <p:ph type="sldNum" sz="quarter" idx="12"/>
          </p:nvPr>
        </p:nvSpPr>
        <p:spPr/>
        <p:txBody>
          <a:bodyPr/>
          <a:lstStyle/>
          <a:p>
            <a:fld id="{47302C96-41B6-9640-B1AF-9A66A277F20E}" type="slidenum">
              <a:rPr lang="fr-FR" smtClean="0"/>
              <a:t>‹N°›</a:t>
            </a:fld>
            <a:endParaRPr lang="fr-FR" dirty="0"/>
          </a:p>
        </p:txBody>
      </p:sp>
    </p:spTree>
    <p:extLst>
      <p:ext uri="{BB962C8B-B14F-4D97-AF65-F5344CB8AC3E}">
        <p14:creationId xmlns:p14="http://schemas.microsoft.com/office/powerpoint/2010/main" val="106509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61C47D-BA54-AA42-B4DA-820DE97591F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DB9A349-93C7-2647-B1EC-25F7A1C91BC7}"/>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EBAEBE98-09EB-9F47-8A01-717E2A3C7531}"/>
              </a:ext>
            </a:extLst>
          </p:cNvPr>
          <p:cNvSpPr>
            <a:spLocks noGrp="1"/>
          </p:cNvSpPr>
          <p:nvPr>
            <p:ph type="dt" sz="half" idx="10"/>
          </p:nvPr>
        </p:nvSpPr>
        <p:spPr/>
        <p:txBody>
          <a:bodyPr/>
          <a:lstStyle/>
          <a:p>
            <a:fld id="{58A3C7AE-D830-AE4E-A0D9-CEC42734879A}" type="datetimeFigureOut">
              <a:rPr lang="fr-FR" smtClean="0"/>
              <a:t>05/05/2020</a:t>
            </a:fld>
            <a:endParaRPr lang="fr-FR" dirty="0"/>
          </a:p>
        </p:txBody>
      </p:sp>
      <p:sp>
        <p:nvSpPr>
          <p:cNvPr id="5" name="Espace réservé du pied de page 4">
            <a:extLst>
              <a:ext uri="{FF2B5EF4-FFF2-40B4-BE49-F238E27FC236}">
                <a16:creationId xmlns:a16="http://schemas.microsoft.com/office/drawing/2014/main" id="{87DD93AD-A831-694E-A9F8-626720B5C16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8B8A9E64-EBBA-934D-B5B3-3777D3A2D8E1}"/>
              </a:ext>
            </a:extLst>
          </p:cNvPr>
          <p:cNvSpPr>
            <a:spLocks noGrp="1"/>
          </p:cNvSpPr>
          <p:nvPr>
            <p:ph type="sldNum" sz="quarter" idx="12"/>
          </p:nvPr>
        </p:nvSpPr>
        <p:spPr/>
        <p:txBody>
          <a:bodyPr/>
          <a:lstStyle/>
          <a:p>
            <a:fld id="{47302C96-41B6-9640-B1AF-9A66A277F20E}" type="slidenum">
              <a:rPr lang="fr-FR" smtClean="0"/>
              <a:t>‹N°›</a:t>
            </a:fld>
            <a:endParaRPr lang="fr-FR" dirty="0"/>
          </a:p>
        </p:txBody>
      </p:sp>
    </p:spTree>
    <p:extLst>
      <p:ext uri="{BB962C8B-B14F-4D97-AF65-F5344CB8AC3E}">
        <p14:creationId xmlns:p14="http://schemas.microsoft.com/office/powerpoint/2010/main" val="11540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00832B-A252-BC4F-BECC-FEE8D22C630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842222C-0B42-0540-9435-265FCE9F61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F6B16FCC-DBCE-584D-88DC-989AA5AD67A3}"/>
              </a:ext>
            </a:extLst>
          </p:cNvPr>
          <p:cNvSpPr>
            <a:spLocks noGrp="1"/>
          </p:cNvSpPr>
          <p:nvPr>
            <p:ph type="dt" sz="half" idx="10"/>
          </p:nvPr>
        </p:nvSpPr>
        <p:spPr/>
        <p:txBody>
          <a:bodyPr/>
          <a:lstStyle/>
          <a:p>
            <a:fld id="{58A3C7AE-D830-AE4E-A0D9-CEC42734879A}" type="datetimeFigureOut">
              <a:rPr lang="fr-FR" smtClean="0"/>
              <a:t>05/05/2020</a:t>
            </a:fld>
            <a:endParaRPr lang="fr-FR" dirty="0"/>
          </a:p>
        </p:txBody>
      </p:sp>
      <p:sp>
        <p:nvSpPr>
          <p:cNvPr id="5" name="Espace réservé du pied de page 4">
            <a:extLst>
              <a:ext uri="{FF2B5EF4-FFF2-40B4-BE49-F238E27FC236}">
                <a16:creationId xmlns:a16="http://schemas.microsoft.com/office/drawing/2014/main" id="{E3D9DA66-0CA4-E542-ACFE-1819EDCB429C}"/>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44F38BCE-9538-484D-A341-9F13C5C24587}"/>
              </a:ext>
            </a:extLst>
          </p:cNvPr>
          <p:cNvSpPr>
            <a:spLocks noGrp="1"/>
          </p:cNvSpPr>
          <p:nvPr>
            <p:ph type="sldNum" sz="quarter" idx="12"/>
          </p:nvPr>
        </p:nvSpPr>
        <p:spPr/>
        <p:txBody>
          <a:bodyPr/>
          <a:lstStyle/>
          <a:p>
            <a:fld id="{47302C96-41B6-9640-B1AF-9A66A277F20E}" type="slidenum">
              <a:rPr lang="fr-FR" smtClean="0"/>
              <a:t>‹N°›</a:t>
            </a:fld>
            <a:endParaRPr lang="fr-FR" dirty="0"/>
          </a:p>
        </p:txBody>
      </p:sp>
    </p:spTree>
    <p:extLst>
      <p:ext uri="{BB962C8B-B14F-4D97-AF65-F5344CB8AC3E}">
        <p14:creationId xmlns:p14="http://schemas.microsoft.com/office/powerpoint/2010/main" val="356677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883634-64F5-384A-A285-0CF81040F1B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D58436E-4ECF-BB42-B7B2-8283008240DC}"/>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A8384FB9-1C94-9B4D-B37D-7EDC008F2330}"/>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3540E9C7-A33F-414E-AEEB-EA2D4143D938}"/>
              </a:ext>
            </a:extLst>
          </p:cNvPr>
          <p:cNvSpPr>
            <a:spLocks noGrp="1"/>
          </p:cNvSpPr>
          <p:nvPr>
            <p:ph type="dt" sz="half" idx="10"/>
          </p:nvPr>
        </p:nvSpPr>
        <p:spPr/>
        <p:txBody>
          <a:bodyPr/>
          <a:lstStyle/>
          <a:p>
            <a:fld id="{58A3C7AE-D830-AE4E-A0D9-CEC42734879A}" type="datetimeFigureOut">
              <a:rPr lang="fr-FR" smtClean="0"/>
              <a:t>05/05/2020</a:t>
            </a:fld>
            <a:endParaRPr lang="fr-FR" dirty="0"/>
          </a:p>
        </p:txBody>
      </p:sp>
      <p:sp>
        <p:nvSpPr>
          <p:cNvPr id="6" name="Espace réservé du pied de page 5">
            <a:extLst>
              <a:ext uri="{FF2B5EF4-FFF2-40B4-BE49-F238E27FC236}">
                <a16:creationId xmlns:a16="http://schemas.microsoft.com/office/drawing/2014/main" id="{44D574AE-6BC2-D846-A5E1-417766897DA9}"/>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BC47ECE-D236-3E41-9C70-C23409999FB3}"/>
              </a:ext>
            </a:extLst>
          </p:cNvPr>
          <p:cNvSpPr>
            <a:spLocks noGrp="1"/>
          </p:cNvSpPr>
          <p:nvPr>
            <p:ph type="sldNum" sz="quarter" idx="12"/>
          </p:nvPr>
        </p:nvSpPr>
        <p:spPr/>
        <p:txBody>
          <a:bodyPr/>
          <a:lstStyle/>
          <a:p>
            <a:fld id="{47302C96-41B6-9640-B1AF-9A66A277F20E}" type="slidenum">
              <a:rPr lang="fr-FR" smtClean="0"/>
              <a:t>‹N°›</a:t>
            </a:fld>
            <a:endParaRPr lang="fr-FR" dirty="0"/>
          </a:p>
        </p:txBody>
      </p:sp>
    </p:spTree>
    <p:extLst>
      <p:ext uri="{BB962C8B-B14F-4D97-AF65-F5344CB8AC3E}">
        <p14:creationId xmlns:p14="http://schemas.microsoft.com/office/powerpoint/2010/main" val="280679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1C7659-8BDE-A947-816D-24000AC0CBC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98FAC63-3EEE-8643-8078-84E293BF24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3391866A-841E-CC43-92D4-C8F61188FDF9}"/>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1281B71F-10F1-4E4F-8DE5-9C1E5C6725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7F46EC03-CCF3-FE4D-8196-86EE64F3A34D}"/>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BA353A18-778D-504B-AC93-5DB296601411}"/>
              </a:ext>
            </a:extLst>
          </p:cNvPr>
          <p:cNvSpPr>
            <a:spLocks noGrp="1"/>
          </p:cNvSpPr>
          <p:nvPr>
            <p:ph type="dt" sz="half" idx="10"/>
          </p:nvPr>
        </p:nvSpPr>
        <p:spPr/>
        <p:txBody>
          <a:bodyPr/>
          <a:lstStyle/>
          <a:p>
            <a:fld id="{58A3C7AE-D830-AE4E-A0D9-CEC42734879A}" type="datetimeFigureOut">
              <a:rPr lang="fr-FR" smtClean="0"/>
              <a:t>05/05/2020</a:t>
            </a:fld>
            <a:endParaRPr lang="fr-FR" dirty="0"/>
          </a:p>
        </p:txBody>
      </p:sp>
      <p:sp>
        <p:nvSpPr>
          <p:cNvPr id="8" name="Espace réservé du pied de page 7">
            <a:extLst>
              <a:ext uri="{FF2B5EF4-FFF2-40B4-BE49-F238E27FC236}">
                <a16:creationId xmlns:a16="http://schemas.microsoft.com/office/drawing/2014/main" id="{96F41F3B-0592-574E-B1BB-F06E31EF1D4B}"/>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B035FB01-9A54-844B-8C9D-40131E480072}"/>
              </a:ext>
            </a:extLst>
          </p:cNvPr>
          <p:cNvSpPr>
            <a:spLocks noGrp="1"/>
          </p:cNvSpPr>
          <p:nvPr>
            <p:ph type="sldNum" sz="quarter" idx="12"/>
          </p:nvPr>
        </p:nvSpPr>
        <p:spPr/>
        <p:txBody>
          <a:bodyPr/>
          <a:lstStyle/>
          <a:p>
            <a:fld id="{47302C96-41B6-9640-B1AF-9A66A277F20E}" type="slidenum">
              <a:rPr lang="fr-FR" smtClean="0"/>
              <a:t>‹N°›</a:t>
            </a:fld>
            <a:endParaRPr lang="fr-FR" dirty="0"/>
          </a:p>
        </p:txBody>
      </p:sp>
    </p:spTree>
    <p:extLst>
      <p:ext uri="{BB962C8B-B14F-4D97-AF65-F5344CB8AC3E}">
        <p14:creationId xmlns:p14="http://schemas.microsoft.com/office/powerpoint/2010/main" val="149037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F71E2B-655C-DE44-AFDB-FCFCEF16E9C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A2A097B-5DC5-A14A-9114-1461C5440DDA}"/>
              </a:ext>
            </a:extLst>
          </p:cNvPr>
          <p:cNvSpPr>
            <a:spLocks noGrp="1"/>
          </p:cNvSpPr>
          <p:nvPr>
            <p:ph type="dt" sz="half" idx="10"/>
          </p:nvPr>
        </p:nvSpPr>
        <p:spPr/>
        <p:txBody>
          <a:bodyPr/>
          <a:lstStyle/>
          <a:p>
            <a:fld id="{58A3C7AE-D830-AE4E-A0D9-CEC42734879A}" type="datetimeFigureOut">
              <a:rPr lang="fr-FR" smtClean="0"/>
              <a:t>05/05/2020</a:t>
            </a:fld>
            <a:endParaRPr lang="fr-FR" dirty="0"/>
          </a:p>
        </p:txBody>
      </p:sp>
      <p:sp>
        <p:nvSpPr>
          <p:cNvPr id="4" name="Espace réservé du pied de page 3">
            <a:extLst>
              <a:ext uri="{FF2B5EF4-FFF2-40B4-BE49-F238E27FC236}">
                <a16:creationId xmlns:a16="http://schemas.microsoft.com/office/drawing/2014/main" id="{CBA722C3-99E4-B348-927A-9362285FA902}"/>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2F892672-C3A1-4747-869F-C87A7E436626}"/>
              </a:ext>
            </a:extLst>
          </p:cNvPr>
          <p:cNvSpPr>
            <a:spLocks noGrp="1"/>
          </p:cNvSpPr>
          <p:nvPr>
            <p:ph type="sldNum" sz="quarter" idx="12"/>
          </p:nvPr>
        </p:nvSpPr>
        <p:spPr/>
        <p:txBody>
          <a:bodyPr/>
          <a:lstStyle/>
          <a:p>
            <a:fld id="{47302C96-41B6-9640-B1AF-9A66A277F20E}" type="slidenum">
              <a:rPr lang="fr-FR" smtClean="0"/>
              <a:t>‹N°›</a:t>
            </a:fld>
            <a:endParaRPr lang="fr-FR" dirty="0"/>
          </a:p>
        </p:txBody>
      </p:sp>
    </p:spTree>
    <p:extLst>
      <p:ext uri="{BB962C8B-B14F-4D97-AF65-F5344CB8AC3E}">
        <p14:creationId xmlns:p14="http://schemas.microsoft.com/office/powerpoint/2010/main" val="1068035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1B9272F-87E5-1746-BD31-BE8E0806BF1C}"/>
              </a:ext>
            </a:extLst>
          </p:cNvPr>
          <p:cNvSpPr>
            <a:spLocks noGrp="1"/>
          </p:cNvSpPr>
          <p:nvPr>
            <p:ph type="dt" sz="half" idx="10"/>
          </p:nvPr>
        </p:nvSpPr>
        <p:spPr/>
        <p:txBody>
          <a:bodyPr/>
          <a:lstStyle/>
          <a:p>
            <a:fld id="{58A3C7AE-D830-AE4E-A0D9-CEC42734879A}" type="datetimeFigureOut">
              <a:rPr lang="fr-FR" smtClean="0"/>
              <a:t>05/05/2020</a:t>
            </a:fld>
            <a:endParaRPr lang="fr-FR" dirty="0"/>
          </a:p>
        </p:txBody>
      </p:sp>
      <p:sp>
        <p:nvSpPr>
          <p:cNvPr id="3" name="Espace réservé du pied de page 2">
            <a:extLst>
              <a:ext uri="{FF2B5EF4-FFF2-40B4-BE49-F238E27FC236}">
                <a16:creationId xmlns:a16="http://schemas.microsoft.com/office/drawing/2014/main" id="{DC5091BB-5A28-5C42-A314-78E54439FB18}"/>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95241317-E5E2-A243-988C-8CE2F8120038}"/>
              </a:ext>
            </a:extLst>
          </p:cNvPr>
          <p:cNvSpPr>
            <a:spLocks noGrp="1"/>
          </p:cNvSpPr>
          <p:nvPr>
            <p:ph type="sldNum" sz="quarter" idx="12"/>
          </p:nvPr>
        </p:nvSpPr>
        <p:spPr/>
        <p:txBody>
          <a:bodyPr/>
          <a:lstStyle/>
          <a:p>
            <a:fld id="{47302C96-41B6-9640-B1AF-9A66A277F20E}" type="slidenum">
              <a:rPr lang="fr-FR" smtClean="0"/>
              <a:t>‹N°›</a:t>
            </a:fld>
            <a:endParaRPr lang="fr-FR" dirty="0"/>
          </a:p>
        </p:txBody>
      </p:sp>
    </p:spTree>
    <p:extLst>
      <p:ext uri="{BB962C8B-B14F-4D97-AF65-F5344CB8AC3E}">
        <p14:creationId xmlns:p14="http://schemas.microsoft.com/office/powerpoint/2010/main" val="1631984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24891-3878-2B47-AA5F-E153C726D5C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8534DB3-B06F-0347-AA4D-278F4AF045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BE0F6814-5D1D-8C45-98A2-5E0D07F9EA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56EC562-38D1-9342-A7A7-AC245384FBA0}"/>
              </a:ext>
            </a:extLst>
          </p:cNvPr>
          <p:cNvSpPr>
            <a:spLocks noGrp="1"/>
          </p:cNvSpPr>
          <p:nvPr>
            <p:ph type="dt" sz="half" idx="10"/>
          </p:nvPr>
        </p:nvSpPr>
        <p:spPr/>
        <p:txBody>
          <a:bodyPr/>
          <a:lstStyle/>
          <a:p>
            <a:fld id="{58A3C7AE-D830-AE4E-A0D9-CEC42734879A}" type="datetimeFigureOut">
              <a:rPr lang="fr-FR" smtClean="0"/>
              <a:t>05/05/2020</a:t>
            </a:fld>
            <a:endParaRPr lang="fr-FR" dirty="0"/>
          </a:p>
        </p:txBody>
      </p:sp>
      <p:sp>
        <p:nvSpPr>
          <p:cNvPr id="6" name="Espace réservé du pied de page 5">
            <a:extLst>
              <a:ext uri="{FF2B5EF4-FFF2-40B4-BE49-F238E27FC236}">
                <a16:creationId xmlns:a16="http://schemas.microsoft.com/office/drawing/2014/main" id="{F0F1DEFD-91EC-184B-A35D-01B3638CD515}"/>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9AA29B50-4F72-CD4E-AC4E-CADA272817AB}"/>
              </a:ext>
            </a:extLst>
          </p:cNvPr>
          <p:cNvSpPr>
            <a:spLocks noGrp="1"/>
          </p:cNvSpPr>
          <p:nvPr>
            <p:ph type="sldNum" sz="quarter" idx="12"/>
          </p:nvPr>
        </p:nvSpPr>
        <p:spPr/>
        <p:txBody>
          <a:bodyPr/>
          <a:lstStyle/>
          <a:p>
            <a:fld id="{47302C96-41B6-9640-B1AF-9A66A277F20E}" type="slidenum">
              <a:rPr lang="fr-FR" smtClean="0"/>
              <a:t>‹N°›</a:t>
            </a:fld>
            <a:endParaRPr lang="fr-FR" dirty="0"/>
          </a:p>
        </p:txBody>
      </p:sp>
    </p:spTree>
    <p:extLst>
      <p:ext uri="{BB962C8B-B14F-4D97-AF65-F5344CB8AC3E}">
        <p14:creationId xmlns:p14="http://schemas.microsoft.com/office/powerpoint/2010/main" val="6562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EFC42C-98AB-E547-8D44-0B1974F5983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802B72C-D850-4B42-84CA-24E20F3B55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CBEC98F4-E1EA-C946-AD0E-5B7E49BCC9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AC759650-AA88-D346-BE70-BAB37D47F286}"/>
              </a:ext>
            </a:extLst>
          </p:cNvPr>
          <p:cNvSpPr>
            <a:spLocks noGrp="1"/>
          </p:cNvSpPr>
          <p:nvPr>
            <p:ph type="dt" sz="half" idx="10"/>
          </p:nvPr>
        </p:nvSpPr>
        <p:spPr/>
        <p:txBody>
          <a:bodyPr/>
          <a:lstStyle/>
          <a:p>
            <a:fld id="{58A3C7AE-D830-AE4E-A0D9-CEC42734879A}" type="datetimeFigureOut">
              <a:rPr lang="fr-FR" smtClean="0"/>
              <a:t>05/05/2020</a:t>
            </a:fld>
            <a:endParaRPr lang="fr-FR" dirty="0"/>
          </a:p>
        </p:txBody>
      </p:sp>
      <p:sp>
        <p:nvSpPr>
          <p:cNvPr id="6" name="Espace réservé du pied de page 5">
            <a:extLst>
              <a:ext uri="{FF2B5EF4-FFF2-40B4-BE49-F238E27FC236}">
                <a16:creationId xmlns:a16="http://schemas.microsoft.com/office/drawing/2014/main" id="{3F632EA1-24EB-1C42-90A9-8BB57DB9079E}"/>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0EC2ED88-30C8-4345-9DED-D10DC79E7C16}"/>
              </a:ext>
            </a:extLst>
          </p:cNvPr>
          <p:cNvSpPr>
            <a:spLocks noGrp="1"/>
          </p:cNvSpPr>
          <p:nvPr>
            <p:ph type="sldNum" sz="quarter" idx="12"/>
          </p:nvPr>
        </p:nvSpPr>
        <p:spPr/>
        <p:txBody>
          <a:bodyPr/>
          <a:lstStyle/>
          <a:p>
            <a:fld id="{47302C96-41B6-9640-B1AF-9A66A277F20E}" type="slidenum">
              <a:rPr lang="fr-FR" smtClean="0"/>
              <a:t>‹N°›</a:t>
            </a:fld>
            <a:endParaRPr lang="fr-FR" dirty="0"/>
          </a:p>
        </p:txBody>
      </p:sp>
    </p:spTree>
    <p:extLst>
      <p:ext uri="{BB962C8B-B14F-4D97-AF65-F5344CB8AC3E}">
        <p14:creationId xmlns:p14="http://schemas.microsoft.com/office/powerpoint/2010/main" val="781677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9FE29E0-A9FE-164B-9853-C4CBD82FA4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8426F21-CEE0-C94B-BB6A-DD61C12E10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DC953B06-3CD8-1747-9500-9FC17427E0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3C7AE-D830-AE4E-A0D9-CEC42734879A}" type="datetimeFigureOut">
              <a:rPr lang="fr-FR" smtClean="0"/>
              <a:t>05/05/2020</a:t>
            </a:fld>
            <a:endParaRPr lang="fr-FR" dirty="0"/>
          </a:p>
        </p:txBody>
      </p:sp>
      <p:sp>
        <p:nvSpPr>
          <p:cNvPr id="5" name="Espace réservé du pied de page 4">
            <a:extLst>
              <a:ext uri="{FF2B5EF4-FFF2-40B4-BE49-F238E27FC236}">
                <a16:creationId xmlns:a16="http://schemas.microsoft.com/office/drawing/2014/main" id="{9AD5A033-4885-CA48-A04F-9DE706A10D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520B62F5-16FD-AE4B-A470-26DD27DAF0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02C96-41B6-9640-B1AF-9A66A277F20E}" type="slidenum">
              <a:rPr lang="fr-FR" smtClean="0"/>
              <a:t>‹N°›</a:t>
            </a:fld>
            <a:endParaRPr lang="fr-FR" dirty="0"/>
          </a:p>
        </p:txBody>
      </p:sp>
    </p:spTree>
    <p:extLst>
      <p:ext uri="{BB962C8B-B14F-4D97-AF65-F5344CB8AC3E}">
        <p14:creationId xmlns:p14="http://schemas.microsoft.com/office/powerpoint/2010/main" val="3107275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018C1D-43C1-314C-BAF3-AF5A1CC15FD1}"/>
              </a:ext>
            </a:extLst>
          </p:cNvPr>
          <p:cNvSpPr/>
          <p:nvPr/>
        </p:nvSpPr>
        <p:spPr>
          <a:xfrm>
            <a:off x="493987" y="616038"/>
            <a:ext cx="5291957" cy="1077218"/>
          </a:xfrm>
          <a:prstGeom prst="rect">
            <a:avLst/>
          </a:prstGeom>
          <a:solidFill>
            <a:schemeClr val="bg1">
              <a:alpha val="58000"/>
            </a:schemeClr>
          </a:solidFill>
        </p:spPr>
        <p:txBody>
          <a:bodyPr wrap="square">
            <a:spAutoFit/>
          </a:bodyPr>
          <a:lstStyle/>
          <a:p>
            <a:r>
              <a:rPr lang="fr-FR" sz="3200" b="1" dirty="0">
                <a:solidFill>
                  <a:srgbClr val="FF6B48"/>
                </a:solidFill>
                <a:latin typeface="Arial" panose="020B0604020202020204" pitchFamily="34" charset="0"/>
                <a:cs typeface="Arial" panose="020B0604020202020204" pitchFamily="34" charset="0"/>
              </a:rPr>
              <a:t>Synthèse des contributions par thème</a:t>
            </a:r>
          </a:p>
        </p:txBody>
      </p:sp>
    </p:spTree>
    <p:extLst>
      <p:ext uri="{BB962C8B-B14F-4D97-AF65-F5344CB8AC3E}">
        <p14:creationId xmlns:p14="http://schemas.microsoft.com/office/powerpoint/2010/main" val="2587805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F9E17A-684B-CB4B-B919-3173265A5227}"/>
              </a:ext>
            </a:extLst>
          </p:cNvPr>
          <p:cNvSpPr/>
          <p:nvPr/>
        </p:nvSpPr>
        <p:spPr>
          <a:xfrm>
            <a:off x="478222" y="2460603"/>
            <a:ext cx="2611820" cy="1384995"/>
          </a:xfrm>
          <a:prstGeom prst="rect">
            <a:avLst/>
          </a:prstGeom>
          <a:solidFill>
            <a:schemeClr val="bg1">
              <a:alpha val="36000"/>
            </a:schemeClr>
          </a:solidFill>
        </p:spPr>
        <p:txBody>
          <a:bodyPr wrap="square">
            <a:spAutoFit/>
          </a:bodyPr>
          <a:lstStyle/>
          <a:p>
            <a:r>
              <a:rPr lang="fr-FR" sz="2800" b="1" dirty="0">
                <a:solidFill>
                  <a:srgbClr val="FF6B48"/>
                </a:solidFill>
                <a:latin typeface="Arial" panose="020B0604020202020204" pitchFamily="34" charset="0"/>
                <a:cs typeface="Arial" panose="020B0604020202020204" pitchFamily="34" charset="0"/>
              </a:rPr>
              <a:t>Synthèse des contributions par thème</a:t>
            </a:r>
            <a:endParaRPr lang="fr-FR" sz="2200" b="1" dirty="0">
              <a:solidFill>
                <a:srgbClr val="FF6B48"/>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9B000B0-6B74-D641-AB2B-80AAB5DD9380}"/>
              </a:ext>
            </a:extLst>
          </p:cNvPr>
          <p:cNvSpPr/>
          <p:nvPr/>
        </p:nvSpPr>
        <p:spPr>
          <a:xfrm>
            <a:off x="8339959" y="256318"/>
            <a:ext cx="3342292" cy="523220"/>
          </a:xfrm>
          <a:prstGeom prst="rect">
            <a:avLst/>
          </a:prstGeom>
          <a:solidFill>
            <a:schemeClr val="bg1">
              <a:alpha val="36000"/>
            </a:schemeClr>
          </a:solidFill>
        </p:spPr>
        <p:txBody>
          <a:bodyPr wrap="square">
            <a:spAutoFit/>
          </a:bodyPr>
          <a:lstStyle/>
          <a:p>
            <a:pPr algn="r"/>
            <a:r>
              <a:rPr lang="fr-FR" sz="2800" b="1" dirty="0">
                <a:solidFill>
                  <a:srgbClr val="03A4B9"/>
                </a:solidFill>
                <a:latin typeface="Arial" panose="020B0604020202020204" pitchFamily="34" charset="0"/>
                <a:cs typeface="Arial" panose="020B0604020202020204" pitchFamily="34" charset="0"/>
              </a:rPr>
              <a:t>Changer la vie</a:t>
            </a:r>
            <a:endParaRPr lang="fr-FR" sz="2200" b="1"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A9FB43F-349D-A440-8B41-079F4D15021A}"/>
              </a:ext>
            </a:extLst>
          </p:cNvPr>
          <p:cNvSpPr txBox="1"/>
          <p:nvPr/>
        </p:nvSpPr>
        <p:spPr>
          <a:xfrm>
            <a:off x="3421117" y="952498"/>
            <a:ext cx="8592207" cy="3785652"/>
          </a:xfrm>
          <a:prstGeom prst="rect">
            <a:avLst/>
          </a:prstGeom>
          <a:noFill/>
        </p:spPr>
        <p:txBody>
          <a:bodyPr wrap="square" rtlCol="0">
            <a:spAutoFit/>
          </a:bodyPr>
          <a:lstStyle/>
          <a:p>
            <a:pPr marL="342900" indent="-342900">
              <a:buFont typeface="Arial" panose="020B0604020202020204" pitchFamily="34" charset="0"/>
              <a:buChar char="•"/>
            </a:pPr>
            <a:r>
              <a:rPr lang="fr-FR" sz="2200" dirty="0"/>
              <a:t>Forte demande de développement de la consommation locale et des circuits-courts : plateforme numérique unique, fermes municipales...</a:t>
            </a:r>
          </a:p>
          <a:p>
            <a:pPr marL="342900" indent="-342900">
              <a:buFont typeface="Arial" panose="020B0604020202020204" pitchFamily="34" charset="0"/>
              <a:buChar char="•"/>
            </a:pPr>
            <a:r>
              <a:rPr lang="fr-FR" sz="2200" dirty="0"/>
              <a:t>Forte demande de végétalisation de l'agglomération et développement de l'agriculture urbaine </a:t>
            </a:r>
          </a:p>
          <a:p>
            <a:pPr marL="342900" indent="-342900">
              <a:buFont typeface="Arial" panose="020B0604020202020204" pitchFamily="34" charset="0"/>
              <a:buChar char="•"/>
            </a:pPr>
            <a:r>
              <a:rPr lang="fr-FR" sz="2200" dirty="0"/>
              <a:t>Soutien financier aux commerces et entreprises locales, notamment les CHR</a:t>
            </a:r>
          </a:p>
          <a:p>
            <a:pPr marL="342900" indent="-342900">
              <a:buFont typeface="Arial" panose="020B0604020202020204" pitchFamily="34" charset="0"/>
              <a:buChar char="•"/>
            </a:pPr>
            <a:r>
              <a:rPr lang="fr-FR" sz="2200" dirty="0"/>
              <a:t>Demande de décroissance, de tendre vers l'autosuffisance alimentaire</a:t>
            </a:r>
          </a:p>
          <a:p>
            <a:pPr marL="342900" indent="-342900">
              <a:buFont typeface="Arial" panose="020B0604020202020204" pitchFamily="34" charset="0"/>
              <a:buChar char="•"/>
            </a:pPr>
            <a:r>
              <a:rPr lang="fr-FR" sz="2200" dirty="0"/>
              <a:t>Développement du faire soi-même : ateliers participatifs, repair-cafés...</a:t>
            </a:r>
          </a:p>
          <a:p>
            <a:pPr marL="342900" indent="-342900">
              <a:buFont typeface="Arial" panose="020B0604020202020204" pitchFamily="34" charset="0"/>
              <a:buChar char="•"/>
            </a:pPr>
            <a:r>
              <a:rPr lang="fr-FR" sz="2200" dirty="0"/>
              <a:t>Demande de décroissance et de transition énergétique</a:t>
            </a:r>
          </a:p>
          <a:p>
            <a:br>
              <a:rPr lang="fr-FR" sz="2400" dirty="0"/>
            </a:br>
            <a:endParaRPr lang="fr-FR" dirty="0"/>
          </a:p>
        </p:txBody>
      </p:sp>
    </p:spTree>
    <p:extLst>
      <p:ext uri="{BB962C8B-B14F-4D97-AF65-F5344CB8AC3E}">
        <p14:creationId xmlns:p14="http://schemas.microsoft.com/office/powerpoint/2010/main" val="188025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F9E17A-684B-CB4B-B919-3173265A5227}"/>
              </a:ext>
            </a:extLst>
          </p:cNvPr>
          <p:cNvSpPr/>
          <p:nvPr/>
        </p:nvSpPr>
        <p:spPr>
          <a:xfrm>
            <a:off x="478222" y="2460603"/>
            <a:ext cx="2611820" cy="1384995"/>
          </a:xfrm>
          <a:prstGeom prst="rect">
            <a:avLst/>
          </a:prstGeom>
          <a:solidFill>
            <a:schemeClr val="bg1">
              <a:alpha val="36000"/>
            </a:schemeClr>
          </a:solidFill>
        </p:spPr>
        <p:txBody>
          <a:bodyPr wrap="square">
            <a:spAutoFit/>
          </a:bodyPr>
          <a:lstStyle/>
          <a:p>
            <a:r>
              <a:rPr lang="fr-FR" sz="2800" b="1" dirty="0">
                <a:solidFill>
                  <a:srgbClr val="FF6B48"/>
                </a:solidFill>
                <a:latin typeface="Arial" panose="020B0604020202020204" pitchFamily="34" charset="0"/>
                <a:cs typeface="Arial" panose="020B0604020202020204" pitchFamily="34" charset="0"/>
              </a:rPr>
              <a:t>Synthèse des contributions par thème</a:t>
            </a:r>
            <a:endParaRPr lang="fr-FR" sz="2200" b="1" dirty="0">
              <a:solidFill>
                <a:srgbClr val="FF6B48"/>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9B000B0-6B74-D641-AB2B-80AAB5DD9380}"/>
              </a:ext>
            </a:extLst>
          </p:cNvPr>
          <p:cNvSpPr/>
          <p:nvPr/>
        </p:nvSpPr>
        <p:spPr>
          <a:xfrm>
            <a:off x="6794938" y="256318"/>
            <a:ext cx="4887313" cy="523220"/>
          </a:xfrm>
          <a:prstGeom prst="rect">
            <a:avLst/>
          </a:prstGeom>
          <a:solidFill>
            <a:schemeClr val="bg1">
              <a:alpha val="36000"/>
            </a:schemeClr>
          </a:solidFill>
        </p:spPr>
        <p:txBody>
          <a:bodyPr wrap="square">
            <a:spAutoFit/>
          </a:bodyPr>
          <a:lstStyle/>
          <a:p>
            <a:pPr algn="r"/>
            <a:r>
              <a:rPr lang="fr-FR" sz="2800" b="1" dirty="0">
                <a:solidFill>
                  <a:srgbClr val="03A4B9"/>
                </a:solidFill>
                <a:latin typeface="Arial" panose="020B0604020202020204" pitchFamily="34" charset="0"/>
                <a:cs typeface="Arial" panose="020B0604020202020204" pitchFamily="34" charset="0"/>
              </a:rPr>
              <a:t>S’engager localement</a:t>
            </a:r>
            <a:endParaRPr lang="fr-FR" sz="2200" b="1"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A9FB43F-349D-A440-8B41-079F4D15021A}"/>
              </a:ext>
            </a:extLst>
          </p:cNvPr>
          <p:cNvSpPr txBox="1"/>
          <p:nvPr/>
        </p:nvSpPr>
        <p:spPr>
          <a:xfrm>
            <a:off x="3421117" y="952498"/>
            <a:ext cx="8592207" cy="5478423"/>
          </a:xfrm>
          <a:prstGeom prst="rect">
            <a:avLst/>
          </a:prstGeom>
          <a:noFill/>
        </p:spPr>
        <p:txBody>
          <a:bodyPr wrap="square" rtlCol="0">
            <a:spAutoFit/>
          </a:bodyPr>
          <a:lstStyle/>
          <a:p>
            <a:pPr marL="342900" indent="-342900">
              <a:buFont typeface="Arial" panose="020B0604020202020204" pitchFamily="34" charset="0"/>
              <a:buChar char="•"/>
            </a:pPr>
            <a:r>
              <a:rPr lang="fr-FR" sz="2200" dirty="0"/>
              <a:t>Renforcer la solidarité : développement des réseaux de bénévoles notamment pour aider les personnes âgées</a:t>
            </a:r>
          </a:p>
          <a:p>
            <a:pPr marL="342900" indent="-342900">
              <a:buFont typeface="Arial" panose="020B0604020202020204" pitchFamily="34" charset="0"/>
              <a:buChar char="•"/>
            </a:pPr>
            <a:r>
              <a:rPr lang="fr-FR" sz="2200" dirty="0"/>
              <a:t>Renforcer le lien social et l'entraide dans les quartiers : développement de référents/intendants/concierge de quartier, appels pour créer des réseaux de volontaires de quartier, création de comités de quartier, renforcement du rôle des voisins bienveillants...</a:t>
            </a:r>
          </a:p>
          <a:p>
            <a:pPr marL="342900" indent="-342900">
              <a:buFont typeface="Arial" panose="020B0604020202020204" pitchFamily="34" charset="0"/>
              <a:buChar char="•"/>
            </a:pPr>
            <a:r>
              <a:rPr lang="fr-FR" sz="2200" dirty="0"/>
              <a:t>Renforcement des liens/entraide : outils numériques pour mettre en relation personnes en difficultés et associations de bénévoles, </a:t>
            </a:r>
          </a:p>
          <a:p>
            <a:pPr marL="342900" indent="-342900">
              <a:buFont typeface="Arial" panose="020B0604020202020204" pitchFamily="34" charset="0"/>
              <a:buChar char="•"/>
            </a:pPr>
            <a:r>
              <a:rPr lang="fr-FR" sz="2200" dirty="0"/>
              <a:t>Soutenir le commerce et l'économie locale par la création de groupements d'achat, d'une monnaie locale, de distributeurs (armoire de rue) de produits locaux, création d'une plateforme participative pour les projets dunkerquois...</a:t>
            </a:r>
          </a:p>
          <a:p>
            <a:pPr marL="342900" indent="-342900">
              <a:buFont typeface="Arial" panose="020B0604020202020204" pitchFamily="34" charset="0"/>
              <a:buChar char="•"/>
            </a:pPr>
            <a:r>
              <a:rPr lang="fr-FR" sz="2200" dirty="0"/>
              <a:t>Soutien aux plus démunis : paniers alimentaires, création d'un restaurant social, poursuite des appels aux seniors…</a:t>
            </a:r>
          </a:p>
          <a:p>
            <a:br>
              <a:rPr lang="fr-FR" sz="2400" dirty="0"/>
            </a:br>
            <a:endParaRPr lang="fr-FR" dirty="0"/>
          </a:p>
        </p:txBody>
      </p:sp>
    </p:spTree>
    <p:extLst>
      <p:ext uri="{BB962C8B-B14F-4D97-AF65-F5344CB8AC3E}">
        <p14:creationId xmlns:p14="http://schemas.microsoft.com/office/powerpoint/2010/main" val="3282836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539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F9E17A-684B-CB4B-B919-3173265A5227}"/>
              </a:ext>
            </a:extLst>
          </p:cNvPr>
          <p:cNvSpPr/>
          <p:nvPr/>
        </p:nvSpPr>
        <p:spPr>
          <a:xfrm>
            <a:off x="478222" y="2460603"/>
            <a:ext cx="2611820" cy="1384995"/>
          </a:xfrm>
          <a:prstGeom prst="rect">
            <a:avLst/>
          </a:prstGeom>
          <a:solidFill>
            <a:schemeClr val="bg1">
              <a:alpha val="36000"/>
            </a:schemeClr>
          </a:solidFill>
        </p:spPr>
        <p:txBody>
          <a:bodyPr wrap="square">
            <a:spAutoFit/>
          </a:bodyPr>
          <a:lstStyle/>
          <a:p>
            <a:r>
              <a:rPr lang="fr-FR" sz="2800" b="1" dirty="0">
                <a:solidFill>
                  <a:srgbClr val="FF6B48"/>
                </a:solidFill>
                <a:latin typeface="Arial" panose="020B0604020202020204" pitchFamily="34" charset="0"/>
                <a:cs typeface="Arial" panose="020B0604020202020204" pitchFamily="34" charset="0"/>
              </a:rPr>
              <a:t>Synthèse des contributions par thème</a:t>
            </a:r>
            <a:endParaRPr lang="fr-FR" sz="2200" b="1" dirty="0">
              <a:solidFill>
                <a:srgbClr val="FF6B48"/>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9B000B0-6B74-D641-AB2B-80AAB5DD9380}"/>
              </a:ext>
            </a:extLst>
          </p:cNvPr>
          <p:cNvSpPr/>
          <p:nvPr/>
        </p:nvSpPr>
        <p:spPr>
          <a:xfrm>
            <a:off x="9259615" y="256318"/>
            <a:ext cx="2422636" cy="523220"/>
          </a:xfrm>
          <a:prstGeom prst="rect">
            <a:avLst/>
          </a:prstGeom>
          <a:solidFill>
            <a:schemeClr val="bg1">
              <a:alpha val="36000"/>
            </a:schemeClr>
          </a:solidFill>
        </p:spPr>
        <p:txBody>
          <a:bodyPr wrap="square">
            <a:spAutoFit/>
          </a:bodyPr>
          <a:lstStyle/>
          <a:p>
            <a:pPr algn="r"/>
            <a:r>
              <a:rPr lang="fr-FR" sz="2800" b="1" dirty="0">
                <a:solidFill>
                  <a:srgbClr val="03A4B9"/>
                </a:solidFill>
                <a:latin typeface="Arial" panose="020B0604020202020204" pitchFamily="34" charset="0"/>
                <a:cs typeface="Arial" panose="020B0604020202020204" pitchFamily="34" charset="0"/>
              </a:rPr>
              <a:t>S’oxygéner</a:t>
            </a:r>
            <a:endParaRPr lang="fr-FR" sz="2200" b="1"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A9FB43F-349D-A440-8B41-079F4D15021A}"/>
              </a:ext>
            </a:extLst>
          </p:cNvPr>
          <p:cNvSpPr txBox="1"/>
          <p:nvPr/>
        </p:nvSpPr>
        <p:spPr>
          <a:xfrm>
            <a:off x="3421117" y="952498"/>
            <a:ext cx="8592207" cy="5786199"/>
          </a:xfrm>
          <a:prstGeom prst="rect">
            <a:avLst/>
          </a:prstGeom>
          <a:noFill/>
        </p:spPr>
        <p:txBody>
          <a:bodyPr wrap="square" rtlCol="0">
            <a:spAutoFit/>
          </a:bodyPr>
          <a:lstStyle/>
          <a:p>
            <a:pPr marL="342900" indent="-342900">
              <a:buFont typeface="Arial" panose="020B0604020202020204" pitchFamily="34" charset="0"/>
              <a:buChar char="•"/>
            </a:pPr>
            <a:r>
              <a:rPr lang="fr-FR" sz="2200" dirty="0"/>
              <a:t>Très très forte demande de réouverture des espaces naturels et, notamment, digues et plages</a:t>
            </a:r>
          </a:p>
          <a:p>
            <a:pPr marL="342900" indent="-342900">
              <a:buFont typeface="Arial" panose="020B0604020202020204" pitchFamily="34" charset="0"/>
              <a:buChar char="•"/>
            </a:pPr>
            <a:r>
              <a:rPr lang="fr-FR" sz="2200" dirty="0"/>
              <a:t>Souhait de réouverture des restaurants et bars des digues</a:t>
            </a:r>
          </a:p>
          <a:p>
            <a:pPr marL="342900" indent="-342900">
              <a:buFont typeface="Arial" panose="020B0604020202020204" pitchFamily="34" charset="0"/>
              <a:buChar char="•"/>
            </a:pPr>
            <a:r>
              <a:rPr lang="fr-FR" sz="2200" dirty="0"/>
              <a:t>Solutions pour partager ces espaces dans le respect de la distanciation sociales : digue à double-sens, paravents ou très grands draps de bain pour s'allonger sur le sable, utilisation alternée des kiosques de plage, utilisation de la plage qu'à marée basse pour les joggers, utilisation de la voirie pour les vélos et de la digue pour les piétons, organisation de temps limités d'accès à la digue pour les habitants, points d'entrée et de sortie de la digue, limitation du nombre de personnes en même temps...</a:t>
            </a:r>
          </a:p>
          <a:p>
            <a:pPr marL="342900" indent="-342900">
              <a:buFont typeface="Arial" panose="020B0604020202020204" pitchFamily="34" charset="0"/>
              <a:buChar char="•"/>
            </a:pPr>
            <a:r>
              <a:rPr lang="fr-FR" sz="2200" dirty="0"/>
              <a:t>Demande récurrente de présence d'agents de la collectivité sur la digue (prévention, sensibilisation)</a:t>
            </a:r>
          </a:p>
          <a:p>
            <a:pPr marL="342900" indent="-342900">
              <a:buFont typeface="Arial" panose="020B0604020202020204" pitchFamily="34" charset="0"/>
              <a:buChar char="•"/>
            </a:pPr>
            <a:r>
              <a:rPr lang="fr-FR" sz="2200" dirty="0"/>
              <a:t>Forte demande de réouverture des parcs avec différentes solutions : sens de circulation, limitation du nombre de personnes, interdiction des jeux, présence humaine pour expliquer les consignes...</a:t>
            </a:r>
          </a:p>
          <a:p>
            <a:endParaRPr lang="fr-FR" dirty="0"/>
          </a:p>
        </p:txBody>
      </p:sp>
    </p:spTree>
    <p:extLst>
      <p:ext uri="{BB962C8B-B14F-4D97-AF65-F5344CB8AC3E}">
        <p14:creationId xmlns:p14="http://schemas.microsoft.com/office/powerpoint/2010/main" val="611720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F9E17A-684B-CB4B-B919-3173265A5227}"/>
              </a:ext>
            </a:extLst>
          </p:cNvPr>
          <p:cNvSpPr/>
          <p:nvPr/>
        </p:nvSpPr>
        <p:spPr>
          <a:xfrm>
            <a:off x="478222" y="2460603"/>
            <a:ext cx="2611820" cy="1384995"/>
          </a:xfrm>
          <a:prstGeom prst="rect">
            <a:avLst/>
          </a:prstGeom>
          <a:solidFill>
            <a:schemeClr val="bg1">
              <a:alpha val="36000"/>
            </a:schemeClr>
          </a:solidFill>
        </p:spPr>
        <p:txBody>
          <a:bodyPr wrap="square">
            <a:spAutoFit/>
          </a:bodyPr>
          <a:lstStyle/>
          <a:p>
            <a:r>
              <a:rPr lang="fr-FR" sz="2800" b="1" dirty="0">
                <a:solidFill>
                  <a:srgbClr val="FF6B48"/>
                </a:solidFill>
                <a:latin typeface="Arial" panose="020B0604020202020204" pitchFamily="34" charset="0"/>
                <a:cs typeface="Arial" panose="020B0604020202020204" pitchFamily="34" charset="0"/>
              </a:rPr>
              <a:t>Synthèse des contributions par thème</a:t>
            </a:r>
            <a:endParaRPr lang="fr-FR" sz="2200" b="1" dirty="0">
              <a:solidFill>
                <a:srgbClr val="FF6B48"/>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9B000B0-6B74-D641-AB2B-80AAB5DD9380}"/>
              </a:ext>
            </a:extLst>
          </p:cNvPr>
          <p:cNvSpPr/>
          <p:nvPr/>
        </p:nvSpPr>
        <p:spPr>
          <a:xfrm>
            <a:off x="8339959" y="256318"/>
            <a:ext cx="3342292" cy="523220"/>
          </a:xfrm>
          <a:prstGeom prst="rect">
            <a:avLst/>
          </a:prstGeom>
          <a:solidFill>
            <a:schemeClr val="bg1">
              <a:alpha val="36000"/>
            </a:schemeClr>
          </a:solidFill>
        </p:spPr>
        <p:txBody>
          <a:bodyPr wrap="square">
            <a:spAutoFit/>
          </a:bodyPr>
          <a:lstStyle/>
          <a:p>
            <a:pPr algn="r"/>
            <a:r>
              <a:rPr lang="fr-FR" sz="2800" b="1" dirty="0">
                <a:solidFill>
                  <a:srgbClr val="03A4B9"/>
                </a:solidFill>
                <a:latin typeface="Arial" panose="020B0604020202020204" pitchFamily="34" charset="0"/>
                <a:cs typeface="Arial" panose="020B0604020202020204" pitchFamily="34" charset="0"/>
              </a:rPr>
              <a:t>Faire du sport</a:t>
            </a:r>
            <a:endParaRPr lang="fr-FR" sz="2200" b="1"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A9FB43F-349D-A440-8B41-079F4D15021A}"/>
              </a:ext>
            </a:extLst>
          </p:cNvPr>
          <p:cNvSpPr txBox="1"/>
          <p:nvPr/>
        </p:nvSpPr>
        <p:spPr>
          <a:xfrm>
            <a:off x="3421117" y="952498"/>
            <a:ext cx="8592207" cy="4832092"/>
          </a:xfrm>
          <a:prstGeom prst="rect">
            <a:avLst/>
          </a:prstGeom>
          <a:noFill/>
        </p:spPr>
        <p:txBody>
          <a:bodyPr wrap="square" rtlCol="0">
            <a:spAutoFit/>
          </a:bodyPr>
          <a:lstStyle/>
          <a:p>
            <a:pPr marL="285750" indent="-285750">
              <a:buFont typeface="Arial" panose="020B0604020202020204" pitchFamily="34" charset="0"/>
              <a:buChar char="•"/>
            </a:pPr>
            <a:r>
              <a:rPr lang="fr-FR" sz="2200" dirty="0"/>
              <a:t>Demande de reprise pour les sports outdoor : jogging, longe-coat, vélo, roller, marche sportive, street workout...</a:t>
            </a:r>
          </a:p>
          <a:p>
            <a:pPr marL="285750" indent="-285750">
              <a:buFont typeface="Arial" panose="020B0604020202020204" pitchFamily="34" charset="0"/>
              <a:buChar char="•"/>
            </a:pPr>
            <a:r>
              <a:rPr lang="fr-FR" sz="2200" dirty="0"/>
              <a:t>Et propositions de solutions : parcours spécifiques pour les joggers et marcheurs, créneaux spécifiques pour les marcheurs/joggers sur les plages, présence d'un animateur pour le street workout, maintien et adaptation sur un plus grand espace du carré plage pendant l'été </a:t>
            </a:r>
          </a:p>
          <a:p>
            <a:pPr marL="285750" indent="-285750">
              <a:buFont typeface="Arial" panose="020B0604020202020204" pitchFamily="34" charset="0"/>
              <a:buChar char="•"/>
            </a:pPr>
            <a:r>
              <a:rPr lang="fr-FR" sz="2200" dirty="0"/>
              <a:t>Demande de reprise  pour les sports de glisse : kite, planche à voile, paddle... et propositions de solutions : dispositif d'arrivée et de départ pour les sports de glisse, </a:t>
            </a:r>
          </a:p>
          <a:p>
            <a:pPr marL="285750" indent="-285750">
              <a:buFont typeface="Arial" panose="020B0604020202020204" pitchFamily="34" charset="0"/>
              <a:buChar char="•"/>
            </a:pPr>
            <a:r>
              <a:rPr lang="fr-FR" sz="2200" dirty="0"/>
              <a:t>Demande de reprise et propositions de solutions pour les sports individuels : tennis de table, tennis, golf</a:t>
            </a:r>
          </a:p>
          <a:p>
            <a:pPr marL="285750" indent="-285750">
              <a:buFont typeface="Arial" panose="020B0604020202020204" pitchFamily="34" charset="0"/>
              <a:buChar char="•"/>
            </a:pPr>
            <a:r>
              <a:rPr lang="fr-FR" sz="2200" dirty="0"/>
              <a:t>Demande de solutions alternatives pour certains sports de salle : mise en place d'espaces de plein air pour la gym, le yoga, fitness... poursuite des cours en visio/vidéo-coaching</a:t>
            </a:r>
            <a:endParaRPr lang="fr-FR" dirty="0"/>
          </a:p>
        </p:txBody>
      </p:sp>
    </p:spTree>
    <p:extLst>
      <p:ext uri="{BB962C8B-B14F-4D97-AF65-F5344CB8AC3E}">
        <p14:creationId xmlns:p14="http://schemas.microsoft.com/office/powerpoint/2010/main" val="2801227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F9E17A-684B-CB4B-B919-3173265A5227}"/>
              </a:ext>
            </a:extLst>
          </p:cNvPr>
          <p:cNvSpPr/>
          <p:nvPr/>
        </p:nvSpPr>
        <p:spPr>
          <a:xfrm>
            <a:off x="478222" y="2460603"/>
            <a:ext cx="2611820" cy="1384995"/>
          </a:xfrm>
          <a:prstGeom prst="rect">
            <a:avLst/>
          </a:prstGeom>
          <a:solidFill>
            <a:schemeClr val="bg1">
              <a:alpha val="36000"/>
            </a:schemeClr>
          </a:solidFill>
        </p:spPr>
        <p:txBody>
          <a:bodyPr wrap="square">
            <a:spAutoFit/>
          </a:bodyPr>
          <a:lstStyle/>
          <a:p>
            <a:r>
              <a:rPr lang="fr-FR" sz="2800" b="1" dirty="0">
                <a:solidFill>
                  <a:srgbClr val="FF6B48"/>
                </a:solidFill>
                <a:latin typeface="Arial" panose="020B0604020202020204" pitchFamily="34" charset="0"/>
                <a:cs typeface="Arial" panose="020B0604020202020204" pitchFamily="34" charset="0"/>
              </a:rPr>
              <a:t>Synthèse des contributions par thème</a:t>
            </a:r>
            <a:endParaRPr lang="fr-FR" sz="2200" b="1" dirty="0">
              <a:solidFill>
                <a:srgbClr val="FF6B48"/>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9B000B0-6B74-D641-AB2B-80AAB5DD9380}"/>
              </a:ext>
            </a:extLst>
          </p:cNvPr>
          <p:cNvSpPr/>
          <p:nvPr/>
        </p:nvSpPr>
        <p:spPr>
          <a:xfrm>
            <a:off x="8339959" y="256318"/>
            <a:ext cx="3342292" cy="523220"/>
          </a:xfrm>
          <a:prstGeom prst="rect">
            <a:avLst/>
          </a:prstGeom>
          <a:solidFill>
            <a:schemeClr val="bg1">
              <a:alpha val="36000"/>
            </a:schemeClr>
          </a:solidFill>
        </p:spPr>
        <p:txBody>
          <a:bodyPr wrap="square">
            <a:spAutoFit/>
          </a:bodyPr>
          <a:lstStyle/>
          <a:p>
            <a:pPr algn="r"/>
            <a:r>
              <a:rPr lang="fr-FR" sz="2800" b="1" dirty="0">
                <a:solidFill>
                  <a:srgbClr val="03A4B9"/>
                </a:solidFill>
                <a:latin typeface="Arial" panose="020B0604020202020204" pitchFamily="34" charset="0"/>
                <a:cs typeface="Arial" panose="020B0604020202020204" pitchFamily="34" charset="0"/>
              </a:rPr>
              <a:t>Faire du sport</a:t>
            </a:r>
            <a:endParaRPr lang="fr-FR" sz="2200" b="1"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A9FB43F-349D-A440-8B41-079F4D15021A}"/>
              </a:ext>
            </a:extLst>
          </p:cNvPr>
          <p:cNvSpPr txBox="1"/>
          <p:nvPr/>
        </p:nvSpPr>
        <p:spPr>
          <a:xfrm>
            <a:off x="3421117" y="952498"/>
            <a:ext cx="8592207" cy="2769989"/>
          </a:xfrm>
          <a:prstGeom prst="rect">
            <a:avLst/>
          </a:prstGeom>
          <a:noFill/>
        </p:spPr>
        <p:txBody>
          <a:bodyPr wrap="square" rtlCol="0">
            <a:spAutoFit/>
          </a:bodyPr>
          <a:lstStyle/>
          <a:p>
            <a:pPr marL="285750" indent="-285750">
              <a:buFont typeface="Arial" panose="020B0604020202020204" pitchFamily="34" charset="0"/>
              <a:buChar char="•"/>
            </a:pPr>
            <a:r>
              <a:rPr lang="fr-FR" sz="2200" dirty="0"/>
              <a:t>Demande forte de réouverture de la piscine avec des propositions de solutions : réduction du nombre de personnes, organisation par couloir comme pour une compétition, utilisation différenciée par public du grand et petit bassin, créneaux par type de public...</a:t>
            </a:r>
          </a:p>
          <a:p>
            <a:pPr marL="285750" indent="-285750">
              <a:buFont typeface="Arial" panose="020B0604020202020204" pitchFamily="34" charset="0"/>
              <a:buChar char="•"/>
            </a:pPr>
            <a:r>
              <a:rPr lang="fr-FR" sz="2200" dirty="0"/>
              <a:t>Idées pour la réouverture des salles : fermeture des vestiaires, portes laissées ouvertes, mise à disposition de gel...</a:t>
            </a:r>
          </a:p>
          <a:p>
            <a:br>
              <a:rPr lang="fr-FR" sz="2400" dirty="0"/>
            </a:br>
            <a:endParaRPr lang="fr-FR" dirty="0"/>
          </a:p>
        </p:txBody>
      </p:sp>
    </p:spTree>
    <p:extLst>
      <p:ext uri="{BB962C8B-B14F-4D97-AF65-F5344CB8AC3E}">
        <p14:creationId xmlns:p14="http://schemas.microsoft.com/office/powerpoint/2010/main" val="228005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F9E17A-684B-CB4B-B919-3173265A5227}"/>
              </a:ext>
            </a:extLst>
          </p:cNvPr>
          <p:cNvSpPr/>
          <p:nvPr/>
        </p:nvSpPr>
        <p:spPr>
          <a:xfrm>
            <a:off x="478222" y="2460603"/>
            <a:ext cx="2611820" cy="1384995"/>
          </a:xfrm>
          <a:prstGeom prst="rect">
            <a:avLst/>
          </a:prstGeom>
          <a:solidFill>
            <a:schemeClr val="bg1">
              <a:alpha val="36000"/>
            </a:schemeClr>
          </a:solidFill>
        </p:spPr>
        <p:txBody>
          <a:bodyPr wrap="square">
            <a:spAutoFit/>
          </a:bodyPr>
          <a:lstStyle/>
          <a:p>
            <a:r>
              <a:rPr lang="fr-FR" sz="2800" b="1" dirty="0">
                <a:solidFill>
                  <a:srgbClr val="FF6B48"/>
                </a:solidFill>
                <a:latin typeface="Arial" panose="020B0604020202020204" pitchFamily="34" charset="0"/>
                <a:cs typeface="Arial" panose="020B0604020202020204" pitchFamily="34" charset="0"/>
              </a:rPr>
              <a:t>Synthèse des contributions par thème</a:t>
            </a:r>
            <a:endParaRPr lang="fr-FR" sz="2200" b="1" dirty="0">
              <a:solidFill>
                <a:srgbClr val="FF6B48"/>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9B000B0-6B74-D641-AB2B-80AAB5DD9380}"/>
              </a:ext>
            </a:extLst>
          </p:cNvPr>
          <p:cNvSpPr/>
          <p:nvPr/>
        </p:nvSpPr>
        <p:spPr>
          <a:xfrm>
            <a:off x="8339959" y="256318"/>
            <a:ext cx="3342292" cy="523220"/>
          </a:xfrm>
          <a:prstGeom prst="rect">
            <a:avLst/>
          </a:prstGeom>
          <a:solidFill>
            <a:schemeClr val="bg1">
              <a:alpha val="36000"/>
            </a:schemeClr>
          </a:solidFill>
        </p:spPr>
        <p:txBody>
          <a:bodyPr wrap="square">
            <a:spAutoFit/>
          </a:bodyPr>
          <a:lstStyle/>
          <a:p>
            <a:pPr algn="r"/>
            <a:r>
              <a:rPr lang="fr-FR" sz="2800" b="1" dirty="0">
                <a:solidFill>
                  <a:srgbClr val="03A4B9"/>
                </a:solidFill>
                <a:latin typeface="Arial" panose="020B0604020202020204" pitchFamily="34" charset="0"/>
                <a:cs typeface="Arial" panose="020B0604020202020204" pitchFamily="34" charset="0"/>
              </a:rPr>
              <a:t>Faire son marché</a:t>
            </a:r>
            <a:endParaRPr lang="fr-FR" sz="2200" b="1"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A9FB43F-349D-A440-8B41-079F4D15021A}"/>
              </a:ext>
            </a:extLst>
          </p:cNvPr>
          <p:cNvSpPr txBox="1"/>
          <p:nvPr/>
        </p:nvSpPr>
        <p:spPr>
          <a:xfrm>
            <a:off x="3421117" y="952498"/>
            <a:ext cx="8592207" cy="5816977"/>
          </a:xfrm>
          <a:prstGeom prst="rect">
            <a:avLst/>
          </a:prstGeom>
          <a:noFill/>
        </p:spPr>
        <p:txBody>
          <a:bodyPr wrap="square" rtlCol="0">
            <a:spAutoFit/>
          </a:bodyPr>
          <a:lstStyle/>
          <a:p>
            <a:pPr marL="342900" indent="-342900">
              <a:buFont typeface="Arial" panose="020B0604020202020204" pitchFamily="34" charset="0"/>
              <a:buChar char="•"/>
            </a:pPr>
            <a:r>
              <a:rPr lang="fr-FR" sz="2200" dirty="0"/>
              <a:t>Forte demande de reprise des marchés</a:t>
            </a:r>
          </a:p>
          <a:p>
            <a:pPr marL="342900" indent="-342900">
              <a:buFont typeface="Arial" panose="020B0604020202020204" pitchFamily="34" charset="0"/>
              <a:buChar char="•"/>
            </a:pPr>
            <a:r>
              <a:rPr lang="fr-FR" sz="2200" dirty="0"/>
              <a:t>Propositions de solutions pour la reprise : point d'entrée et de sortie, masque obligatoire, limitation aux produits alimentaires, étalements des étals aux rues adjacentes, déplacement sur d'autres lieux, paiement par carte bleu uniquement, réservation de créneaux par internet, réservation de certains créneaux pour certains publics (personnes âgées), allongement de la durée des marchés, organisation des files d'attente...</a:t>
            </a:r>
          </a:p>
          <a:p>
            <a:pPr marL="342900" indent="-342900">
              <a:buFont typeface="Arial" panose="020B0604020202020204" pitchFamily="34" charset="0"/>
              <a:buChar char="•"/>
            </a:pPr>
            <a:r>
              <a:rPr lang="fr-FR" sz="2200" dirty="0"/>
              <a:t>Demande récurrente de présence d'agents de la collectivité à l'entrée et sortie des marchés pour rappel des consignes</a:t>
            </a:r>
          </a:p>
          <a:p>
            <a:pPr marL="342900" indent="-342900">
              <a:buFont typeface="Arial" panose="020B0604020202020204" pitchFamily="34" charset="0"/>
              <a:buChar char="•"/>
            </a:pPr>
            <a:r>
              <a:rPr lang="fr-FR" sz="2200" dirty="0"/>
              <a:t>Forte demande du développement des circuits-courts : généralisation des livraisons ou points de retraits, plateforme internet commune et unique pour les producteurs locaux, valorisation des productions locales et bio, création d'une halle alimentaire, vente dans les quartiers, vente itinérante par camionnette...</a:t>
            </a:r>
          </a:p>
          <a:p>
            <a:br>
              <a:rPr lang="fr-FR" sz="2400" dirty="0"/>
            </a:br>
            <a:endParaRPr lang="fr-FR" dirty="0"/>
          </a:p>
        </p:txBody>
      </p:sp>
    </p:spTree>
    <p:extLst>
      <p:ext uri="{BB962C8B-B14F-4D97-AF65-F5344CB8AC3E}">
        <p14:creationId xmlns:p14="http://schemas.microsoft.com/office/powerpoint/2010/main" val="1205096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F9E17A-684B-CB4B-B919-3173265A5227}"/>
              </a:ext>
            </a:extLst>
          </p:cNvPr>
          <p:cNvSpPr/>
          <p:nvPr/>
        </p:nvSpPr>
        <p:spPr>
          <a:xfrm>
            <a:off x="478222" y="2460603"/>
            <a:ext cx="2611820" cy="1384995"/>
          </a:xfrm>
          <a:prstGeom prst="rect">
            <a:avLst/>
          </a:prstGeom>
          <a:solidFill>
            <a:schemeClr val="bg1">
              <a:alpha val="36000"/>
            </a:schemeClr>
          </a:solidFill>
        </p:spPr>
        <p:txBody>
          <a:bodyPr wrap="square">
            <a:spAutoFit/>
          </a:bodyPr>
          <a:lstStyle/>
          <a:p>
            <a:r>
              <a:rPr lang="fr-FR" sz="2800" b="1" dirty="0">
                <a:solidFill>
                  <a:srgbClr val="FF6B48"/>
                </a:solidFill>
                <a:latin typeface="Arial" panose="020B0604020202020204" pitchFamily="34" charset="0"/>
                <a:cs typeface="Arial" panose="020B0604020202020204" pitchFamily="34" charset="0"/>
              </a:rPr>
              <a:t>Synthèse des contributions par thème</a:t>
            </a:r>
            <a:endParaRPr lang="fr-FR" sz="2200" b="1" dirty="0">
              <a:solidFill>
                <a:srgbClr val="FF6B48"/>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9B000B0-6B74-D641-AB2B-80AAB5DD9380}"/>
              </a:ext>
            </a:extLst>
          </p:cNvPr>
          <p:cNvSpPr/>
          <p:nvPr/>
        </p:nvSpPr>
        <p:spPr>
          <a:xfrm>
            <a:off x="8339959" y="256318"/>
            <a:ext cx="3342292" cy="523220"/>
          </a:xfrm>
          <a:prstGeom prst="rect">
            <a:avLst/>
          </a:prstGeom>
          <a:solidFill>
            <a:schemeClr val="bg1">
              <a:alpha val="36000"/>
            </a:schemeClr>
          </a:solidFill>
        </p:spPr>
        <p:txBody>
          <a:bodyPr wrap="square">
            <a:spAutoFit/>
          </a:bodyPr>
          <a:lstStyle/>
          <a:p>
            <a:pPr algn="r"/>
            <a:r>
              <a:rPr lang="fr-FR" sz="2800" b="1" dirty="0">
                <a:solidFill>
                  <a:srgbClr val="03A4B9"/>
                </a:solidFill>
                <a:latin typeface="Arial" panose="020B0604020202020204" pitchFamily="34" charset="0"/>
                <a:cs typeface="Arial" panose="020B0604020202020204" pitchFamily="34" charset="0"/>
              </a:rPr>
              <a:t>Aller à l’école</a:t>
            </a:r>
            <a:endParaRPr lang="fr-FR" sz="2200" b="1"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A9FB43F-349D-A440-8B41-079F4D15021A}"/>
              </a:ext>
            </a:extLst>
          </p:cNvPr>
          <p:cNvSpPr txBox="1"/>
          <p:nvPr/>
        </p:nvSpPr>
        <p:spPr>
          <a:xfrm>
            <a:off x="3421117" y="952498"/>
            <a:ext cx="8592207" cy="5139869"/>
          </a:xfrm>
          <a:prstGeom prst="rect">
            <a:avLst/>
          </a:prstGeom>
          <a:noFill/>
        </p:spPr>
        <p:txBody>
          <a:bodyPr wrap="square" rtlCol="0">
            <a:spAutoFit/>
          </a:bodyPr>
          <a:lstStyle/>
          <a:p>
            <a:pPr marL="285750" indent="-285750">
              <a:buFont typeface="Arial" panose="020B0604020202020204" pitchFamily="34" charset="0"/>
              <a:buChar char="•"/>
            </a:pPr>
            <a:r>
              <a:rPr lang="fr-FR" sz="2200" dirty="0"/>
              <a:t>Expression de craintes et doutes sur la reprise de l'école même </a:t>
            </a:r>
          </a:p>
          <a:p>
            <a:pPr marL="285750" indent="-285750">
              <a:buFont typeface="Arial" panose="020B0604020202020204" pitchFamily="34" charset="0"/>
              <a:buChar char="•"/>
            </a:pPr>
            <a:r>
              <a:rPr lang="fr-FR" sz="2200" dirty="0"/>
              <a:t>Propositions d'organisations pour la reprise : parcours d'entrée et de sorties, récréations et déplacements décalés, parcours pour les parents, repas pris à la table de classe, plateaux repas au lieu du self, organisation par demi-groupes, demi-journées, activités à privilégier...</a:t>
            </a:r>
          </a:p>
          <a:p>
            <a:pPr marL="285750" indent="-285750">
              <a:buFont typeface="Arial" panose="020B0604020202020204" pitchFamily="34" charset="0"/>
              <a:buChar char="•"/>
            </a:pPr>
            <a:r>
              <a:rPr lang="fr-FR" sz="2200" dirty="0"/>
              <a:t>Propositions liés aux gestes barrières et à l'hygiène : port obligatoire du masque, distributeur de gel, mise en place de cahier des charges pour le ménage, chaque élève apporte son propre matériel, séparateurs de table en plexiglas, signalétique amusante pour indiquer la distanciation...</a:t>
            </a:r>
          </a:p>
          <a:p>
            <a:pPr marL="285750" indent="-285750">
              <a:buFont typeface="Arial" panose="020B0604020202020204" pitchFamily="34" charset="0"/>
              <a:buChar char="•"/>
            </a:pPr>
            <a:r>
              <a:rPr lang="fr-FR" sz="2200" dirty="0"/>
              <a:t>Organisation des déplacements maison/école : privilégier le vélo et la marche, bus réservés à certains horaires, réaménagement des parkings à vélo...</a:t>
            </a:r>
          </a:p>
          <a:p>
            <a:br>
              <a:rPr lang="fr-FR" sz="2400" dirty="0"/>
            </a:br>
            <a:endParaRPr lang="fr-FR" dirty="0"/>
          </a:p>
        </p:txBody>
      </p:sp>
    </p:spTree>
    <p:extLst>
      <p:ext uri="{BB962C8B-B14F-4D97-AF65-F5344CB8AC3E}">
        <p14:creationId xmlns:p14="http://schemas.microsoft.com/office/powerpoint/2010/main" val="481398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F9E17A-684B-CB4B-B919-3173265A5227}"/>
              </a:ext>
            </a:extLst>
          </p:cNvPr>
          <p:cNvSpPr/>
          <p:nvPr/>
        </p:nvSpPr>
        <p:spPr>
          <a:xfrm>
            <a:off x="478222" y="2460603"/>
            <a:ext cx="2611820" cy="1384995"/>
          </a:xfrm>
          <a:prstGeom prst="rect">
            <a:avLst/>
          </a:prstGeom>
          <a:solidFill>
            <a:schemeClr val="bg1">
              <a:alpha val="36000"/>
            </a:schemeClr>
          </a:solidFill>
        </p:spPr>
        <p:txBody>
          <a:bodyPr wrap="square">
            <a:spAutoFit/>
          </a:bodyPr>
          <a:lstStyle/>
          <a:p>
            <a:r>
              <a:rPr lang="fr-FR" sz="2800" b="1" dirty="0">
                <a:solidFill>
                  <a:srgbClr val="FF6B48"/>
                </a:solidFill>
                <a:latin typeface="Arial" panose="020B0604020202020204" pitchFamily="34" charset="0"/>
                <a:cs typeface="Arial" panose="020B0604020202020204" pitchFamily="34" charset="0"/>
              </a:rPr>
              <a:t>Synthèse des contributions par thème</a:t>
            </a:r>
            <a:endParaRPr lang="fr-FR" sz="2200" b="1" dirty="0">
              <a:solidFill>
                <a:srgbClr val="FF6B48"/>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9B000B0-6B74-D641-AB2B-80AAB5DD9380}"/>
              </a:ext>
            </a:extLst>
          </p:cNvPr>
          <p:cNvSpPr/>
          <p:nvPr/>
        </p:nvSpPr>
        <p:spPr>
          <a:xfrm>
            <a:off x="8339959" y="256318"/>
            <a:ext cx="3342292" cy="523220"/>
          </a:xfrm>
          <a:prstGeom prst="rect">
            <a:avLst/>
          </a:prstGeom>
          <a:solidFill>
            <a:schemeClr val="bg1">
              <a:alpha val="36000"/>
            </a:schemeClr>
          </a:solidFill>
        </p:spPr>
        <p:txBody>
          <a:bodyPr wrap="square">
            <a:spAutoFit/>
          </a:bodyPr>
          <a:lstStyle/>
          <a:p>
            <a:pPr algn="r"/>
            <a:r>
              <a:rPr lang="fr-FR" sz="2800" b="1" dirty="0">
                <a:solidFill>
                  <a:srgbClr val="03A4B9"/>
                </a:solidFill>
                <a:latin typeface="Arial" panose="020B0604020202020204" pitchFamily="34" charset="0"/>
                <a:cs typeface="Arial" panose="020B0604020202020204" pitchFamily="34" charset="0"/>
              </a:rPr>
              <a:t>Se divertir</a:t>
            </a:r>
            <a:endParaRPr lang="fr-FR" sz="2200" b="1"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A9FB43F-349D-A440-8B41-079F4D15021A}"/>
              </a:ext>
            </a:extLst>
          </p:cNvPr>
          <p:cNvSpPr txBox="1"/>
          <p:nvPr/>
        </p:nvSpPr>
        <p:spPr>
          <a:xfrm>
            <a:off x="3421117" y="952498"/>
            <a:ext cx="8592207" cy="4124206"/>
          </a:xfrm>
          <a:prstGeom prst="rect">
            <a:avLst/>
          </a:prstGeom>
          <a:noFill/>
        </p:spPr>
        <p:txBody>
          <a:bodyPr wrap="square" rtlCol="0">
            <a:spAutoFit/>
          </a:bodyPr>
          <a:lstStyle/>
          <a:p>
            <a:pPr marL="285750" indent="-285750">
              <a:buFont typeface="Arial" panose="020B0604020202020204" pitchFamily="34" charset="0"/>
              <a:buChar char="•"/>
            </a:pPr>
            <a:r>
              <a:rPr lang="fr-FR" sz="2200" dirty="0"/>
              <a:t>Demande de réouverture des bibliothèques et propositions de solutions : réservations de livres par internet, mises en place de créneaux spécifiques, système de drive ou click and collect, système de rendez-vous...</a:t>
            </a:r>
          </a:p>
          <a:p>
            <a:pPr marL="285750" indent="-285750">
              <a:buFont typeface="Arial" panose="020B0604020202020204" pitchFamily="34" charset="0"/>
              <a:buChar char="•"/>
            </a:pPr>
            <a:r>
              <a:rPr lang="fr-FR" sz="2200" dirty="0"/>
              <a:t>Proposition de spectacles itinérants de bas d'immeuble</a:t>
            </a:r>
          </a:p>
          <a:p>
            <a:pPr marL="285750" indent="-285750">
              <a:buFont typeface="Arial" panose="020B0604020202020204" pitchFamily="34" charset="0"/>
              <a:buChar char="•"/>
            </a:pPr>
            <a:r>
              <a:rPr lang="fr-FR" sz="2200" dirty="0"/>
              <a:t>Solutions pour les théâtre, cinéma, musées : distanciation, port du masque, 1 fauteuil sur deux, streaming, changement de lieux (plus grand), cinéma outdoor, visites virtuelles, expositions outdoor, parcours artistiques en ville...</a:t>
            </a:r>
          </a:p>
          <a:p>
            <a:pPr marL="285750" indent="-285750">
              <a:buFont typeface="Arial" panose="020B0604020202020204" pitchFamily="34" charset="0"/>
              <a:buChar char="•"/>
            </a:pPr>
            <a:r>
              <a:rPr lang="fr-FR" sz="2200" dirty="0"/>
              <a:t>Utilisation des spectacles pour passer des messages pédagogiques</a:t>
            </a:r>
          </a:p>
          <a:p>
            <a:br>
              <a:rPr lang="fr-FR" sz="2400" dirty="0"/>
            </a:br>
            <a:endParaRPr lang="fr-FR" dirty="0"/>
          </a:p>
        </p:txBody>
      </p:sp>
    </p:spTree>
    <p:extLst>
      <p:ext uri="{BB962C8B-B14F-4D97-AF65-F5344CB8AC3E}">
        <p14:creationId xmlns:p14="http://schemas.microsoft.com/office/powerpoint/2010/main" val="994382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F9E17A-684B-CB4B-B919-3173265A5227}"/>
              </a:ext>
            </a:extLst>
          </p:cNvPr>
          <p:cNvSpPr/>
          <p:nvPr/>
        </p:nvSpPr>
        <p:spPr>
          <a:xfrm>
            <a:off x="478222" y="2460603"/>
            <a:ext cx="2611820" cy="1384995"/>
          </a:xfrm>
          <a:prstGeom prst="rect">
            <a:avLst/>
          </a:prstGeom>
          <a:solidFill>
            <a:schemeClr val="bg1">
              <a:alpha val="36000"/>
            </a:schemeClr>
          </a:solidFill>
        </p:spPr>
        <p:txBody>
          <a:bodyPr wrap="square">
            <a:spAutoFit/>
          </a:bodyPr>
          <a:lstStyle/>
          <a:p>
            <a:r>
              <a:rPr lang="fr-FR" sz="2800" b="1" dirty="0">
                <a:solidFill>
                  <a:srgbClr val="FF6B48"/>
                </a:solidFill>
                <a:latin typeface="Arial" panose="020B0604020202020204" pitchFamily="34" charset="0"/>
                <a:cs typeface="Arial" panose="020B0604020202020204" pitchFamily="34" charset="0"/>
              </a:rPr>
              <a:t>Synthèse des contributions par thème</a:t>
            </a:r>
            <a:endParaRPr lang="fr-FR" sz="2200" b="1" dirty="0">
              <a:solidFill>
                <a:srgbClr val="FF6B48"/>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9B000B0-6B74-D641-AB2B-80AAB5DD9380}"/>
              </a:ext>
            </a:extLst>
          </p:cNvPr>
          <p:cNvSpPr/>
          <p:nvPr/>
        </p:nvSpPr>
        <p:spPr>
          <a:xfrm>
            <a:off x="8339959" y="256318"/>
            <a:ext cx="3342292" cy="523220"/>
          </a:xfrm>
          <a:prstGeom prst="rect">
            <a:avLst/>
          </a:prstGeom>
          <a:solidFill>
            <a:schemeClr val="bg1">
              <a:alpha val="36000"/>
            </a:schemeClr>
          </a:solidFill>
        </p:spPr>
        <p:txBody>
          <a:bodyPr wrap="square">
            <a:spAutoFit/>
          </a:bodyPr>
          <a:lstStyle/>
          <a:p>
            <a:pPr algn="r"/>
            <a:r>
              <a:rPr lang="fr-FR" sz="2800" b="1" dirty="0">
                <a:solidFill>
                  <a:srgbClr val="03A4B9"/>
                </a:solidFill>
                <a:latin typeface="Arial" panose="020B0604020202020204" pitchFamily="34" charset="0"/>
                <a:cs typeface="Arial" panose="020B0604020202020204" pitchFamily="34" charset="0"/>
              </a:rPr>
              <a:t>Se connecter</a:t>
            </a:r>
            <a:endParaRPr lang="fr-FR" sz="2200" b="1"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A9FB43F-349D-A440-8B41-079F4D15021A}"/>
              </a:ext>
            </a:extLst>
          </p:cNvPr>
          <p:cNvSpPr txBox="1"/>
          <p:nvPr/>
        </p:nvSpPr>
        <p:spPr>
          <a:xfrm>
            <a:off x="3421117" y="952498"/>
            <a:ext cx="8592207" cy="5816977"/>
          </a:xfrm>
          <a:prstGeom prst="rect">
            <a:avLst/>
          </a:prstGeom>
          <a:noFill/>
        </p:spPr>
        <p:txBody>
          <a:bodyPr wrap="square" rtlCol="0">
            <a:spAutoFit/>
          </a:bodyPr>
          <a:lstStyle/>
          <a:p>
            <a:pPr marL="285750" indent="-285750">
              <a:buFont typeface="Arial" panose="020B0604020202020204" pitchFamily="34" charset="0"/>
              <a:buChar char="•"/>
            </a:pPr>
            <a:r>
              <a:rPr lang="fr-FR" sz="2200" dirty="0"/>
              <a:t>Limitation des déplacements grâce au numérique : demande de la poursuite du télétravail, des commandes en ligne, de création d'appli/site pour les commerces ou producteurs locaux ;</a:t>
            </a:r>
          </a:p>
          <a:p>
            <a:pPr marL="285750" indent="-285750">
              <a:buFont typeface="Arial" panose="020B0604020202020204" pitchFamily="34" charset="0"/>
              <a:buChar char="•"/>
            </a:pPr>
            <a:r>
              <a:rPr lang="fr-FR" sz="2200" dirty="0"/>
              <a:t>Lutte contre la fracture numérique : demande de formations à l'informatique pour les personnes âgées, de mise à disposition d'outils informatiques pour les foyers en difficultés, collecte de matériel usagés pour remise en état et don aux personnes en difficultés</a:t>
            </a:r>
          </a:p>
          <a:p>
            <a:pPr marL="285750" indent="-285750">
              <a:buFont typeface="Arial" panose="020B0604020202020204" pitchFamily="34" charset="0"/>
              <a:buChar char="•"/>
            </a:pPr>
            <a:r>
              <a:rPr lang="fr-FR" sz="2200" dirty="0"/>
              <a:t>Renforcement du lien social numérique : dispositifs de visites virtuelles pour les personnes âgées, visio généralisées dans les EHPAD</a:t>
            </a:r>
          </a:p>
          <a:p>
            <a:pPr marL="285750" indent="-285750">
              <a:buFont typeface="Arial" panose="020B0604020202020204" pitchFamily="34" charset="0"/>
              <a:buChar char="•"/>
            </a:pPr>
            <a:r>
              <a:rPr lang="fr-FR" sz="2200" dirty="0"/>
              <a:t>Institutionnalisation (une fois par mois) des Facebook live du Président de la CUD</a:t>
            </a:r>
          </a:p>
          <a:p>
            <a:pPr marL="285750" indent="-285750">
              <a:buFont typeface="Arial" panose="020B0604020202020204" pitchFamily="34" charset="0"/>
              <a:buChar char="•"/>
            </a:pPr>
            <a:r>
              <a:rPr lang="fr-FR" sz="2200" dirty="0"/>
              <a:t>Distanciation : application pour connaître la fréquentation des lieux publics, taux d'occupation des bus en temps réel, appli présentant les mesures à respecter dans les lieux publics, dématérialisation des services publics...</a:t>
            </a:r>
          </a:p>
          <a:p>
            <a:br>
              <a:rPr lang="fr-FR" sz="2400" dirty="0"/>
            </a:br>
            <a:endParaRPr lang="fr-FR" dirty="0"/>
          </a:p>
        </p:txBody>
      </p:sp>
    </p:spTree>
    <p:extLst>
      <p:ext uri="{BB962C8B-B14F-4D97-AF65-F5344CB8AC3E}">
        <p14:creationId xmlns:p14="http://schemas.microsoft.com/office/powerpoint/2010/main" val="2260292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F9E17A-684B-CB4B-B919-3173265A5227}"/>
              </a:ext>
            </a:extLst>
          </p:cNvPr>
          <p:cNvSpPr/>
          <p:nvPr/>
        </p:nvSpPr>
        <p:spPr>
          <a:xfrm>
            <a:off x="478222" y="2460603"/>
            <a:ext cx="2611820" cy="1384995"/>
          </a:xfrm>
          <a:prstGeom prst="rect">
            <a:avLst/>
          </a:prstGeom>
          <a:solidFill>
            <a:schemeClr val="bg1">
              <a:alpha val="36000"/>
            </a:schemeClr>
          </a:solidFill>
        </p:spPr>
        <p:txBody>
          <a:bodyPr wrap="square">
            <a:spAutoFit/>
          </a:bodyPr>
          <a:lstStyle/>
          <a:p>
            <a:r>
              <a:rPr lang="fr-FR" sz="2800" b="1" dirty="0">
                <a:solidFill>
                  <a:srgbClr val="FF6B48"/>
                </a:solidFill>
                <a:latin typeface="Arial" panose="020B0604020202020204" pitchFamily="34" charset="0"/>
                <a:cs typeface="Arial" panose="020B0604020202020204" pitchFamily="34" charset="0"/>
              </a:rPr>
              <a:t>Synthèse des contributions par thème</a:t>
            </a:r>
            <a:endParaRPr lang="fr-FR" sz="2200" b="1" dirty="0">
              <a:solidFill>
                <a:srgbClr val="FF6B48"/>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9B000B0-6B74-D641-AB2B-80AAB5DD9380}"/>
              </a:ext>
            </a:extLst>
          </p:cNvPr>
          <p:cNvSpPr/>
          <p:nvPr/>
        </p:nvSpPr>
        <p:spPr>
          <a:xfrm>
            <a:off x="8339959" y="256318"/>
            <a:ext cx="3342292" cy="523220"/>
          </a:xfrm>
          <a:prstGeom prst="rect">
            <a:avLst/>
          </a:prstGeom>
          <a:solidFill>
            <a:schemeClr val="bg1">
              <a:alpha val="36000"/>
            </a:schemeClr>
          </a:solidFill>
        </p:spPr>
        <p:txBody>
          <a:bodyPr wrap="square">
            <a:spAutoFit/>
          </a:bodyPr>
          <a:lstStyle/>
          <a:p>
            <a:pPr algn="r"/>
            <a:r>
              <a:rPr lang="fr-FR" sz="2800" b="1" dirty="0">
                <a:solidFill>
                  <a:srgbClr val="03A4B9"/>
                </a:solidFill>
                <a:latin typeface="Arial" panose="020B0604020202020204" pitchFamily="34" charset="0"/>
                <a:cs typeface="Arial" panose="020B0604020202020204" pitchFamily="34" charset="0"/>
              </a:rPr>
              <a:t>Se déplacer</a:t>
            </a:r>
            <a:endParaRPr lang="fr-FR" sz="2200" b="1"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4A9FB43F-349D-A440-8B41-079F4D15021A}"/>
              </a:ext>
            </a:extLst>
          </p:cNvPr>
          <p:cNvSpPr txBox="1"/>
          <p:nvPr/>
        </p:nvSpPr>
        <p:spPr>
          <a:xfrm>
            <a:off x="3421117" y="952498"/>
            <a:ext cx="8592207" cy="4124206"/>
          </a:xfrm>
          <a:prstGeom prst="rect">
            <a:avLst/>
          </a:prstGeom>
          <a:noFill/>
        </p:spPr>
        <p:txBody>
          <a:bodyPr wrap="square" rtlCol="0">
            <a:spAutoFit/>
          </a:bodyPr>
          <a:lstStyle/>
          <a:p>
            <a:pPr marL="285750" indent="-285750">
              <a:buFont typeface="Arial" panose="020B0604020202020204" pitchFamily="34" charset="0"/>
              <a:buChar char="•"/>
            </a:pPr>
            <a:r>
              <a:rPr lang="fr-FR" sz="2200" dirty="0"/>
              <a:t>Forte demande de développer la pratique du vélo pendant la crise et après : aide à l'achat, accélération de l'aménagement des pistes cyclables et des parkings, aide à la pratique, services au vélo, campagne de communication, incitation pour les enfants des écoles...</a:t>
            </a:r>
          </a:p>
          <a:p>
            <a:pPr marL="285750" indent="-285750">
              <a:buFont typeface="Arial" panose="020B0604020202020204" pitchFamily="34" charset="0"/>
              <a:buChar char="•"/>
            </a:pPr>
            <a:r>
              <a:rPr lang="fr-FR" sz="2200" dirty="0"/>
              <a:t>Forte demande de poursuivre le développement du bus gratuit</a:t>
            </a:r>
          </a:p>
          <a:p>
            <a:pPr marL="285750" indent="-285750">
              <a:buFont typeface="Arial" panose="020B0604020202020204" pitchFamily="34" charset="0"/>
              <a:buChar char="•"/>
            </a:pPr>
            <a:r>
              <a:rPr lang="fr-FR" sz="2200" dirty="0"/>
              <a:t>Demande de sécurisation de l'utilisation des bus : limitation du nombre de personnes par bus, port du masque, utilisation du gel, nettoyage régulier, repères de distanciation aux arrêts de bus...</a:t>
            </a:r>
          </a:p>
          <a:p>
            <a:pPr marL="285750" indent="-285750">
              <a:buFont typeface="Arial" panose="020B0604020202020204" pitchFamily="34" charset="0"/>
              <a:buChar char="•"/>
            </a:pPr>
            <a:r>
              <a:rPr lang="fr-FR" sz="2200" dirty="0"/>
              <a:t>Pay by phone pour le stationnement des voitures ; gratuité temporaire du stationnement devant les commerces</a:t>
            </a:r>
          </a:p>
          <a:p>
            <a:br>
              <a:rPr lang="fr-FR" sz="2400" dirty="0"/>
            </a:br>
            <a:endParaRPr lang="fr-FR" dirty="0"/>
          </a:p>
        </p:txBody>
      </p:sp>
    </p:spTree>
    <p:extLst>
      <p:ext uri="{BB962C8B-B14F-4D97-AF65-F5344CB8AC3E}">
        <p14:creationId xmlns:p14="http://schemas.microsoft.com/office/powerpoint/2010/main" val="30057104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1295</Words>
  <Application>Microsoft Macintosh PowerPoint</Application>
  <PresentationFormat>Grand écran</PresentationFormat>
  <Paragraphs>73</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Microsoft Office User</cp:lastModifiedBy>
  <cp:revision>26</cp:revision>
  <dcterms:created xsi:type="dcterms:W3CDTF">2020-04-24T18:01:11Z</dcterms:created>
  <dcterms:modified xsi:type="dcterms:W3CDTF">2020-05-05T08:16:05Z</dcterms:modified>
</cp:coreProperties>
</file>